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76" r:id="rId5"/>
    <p:sldId id="258" r:id="rId6"/>
    <p:sldId id="260" r:id="rId7"/>
    <p:sldId id="261" r:id="rId8"/>
    <p:sldId id="263" r:id="rId9"/>
    <p:sldId id="265" r:id="rId10"/>
    <p:sldId id="275" r:id="rId11"/>
    <p:sldId id="262" r:id="rId12"/>
    <p:sldId id="279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06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525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12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470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2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8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67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20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1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06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24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40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21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80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65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AE11-298F-47A1-9067-D3EB1D905A7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39160"/>
            <a:ext cx="5040559" cy="45139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взаимодействия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МДОУ «Детский сад комбинированного вида </a:t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п.Дубовое»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семьями воспитанников в условиях реализации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869160"/>
            <a:ext cx="4898405" cy="154480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Комнатная Ю.С.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319"/>
            <a:ext cx="4788024" cy="661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2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752" y="139055"/>
            <a:ext cx="6512511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</a:rPr>
              <a:t>C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</a:rPr>
              <a:t>овместный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</a:rPr>
              <a:t> выпуск газет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09" y="1268760"/>
            <a:ext cx="3888432" cy="25922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03237"/>
            <a:ext cx="3780421" cy="25202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25" y="4365104"/>
            <a:ext cx="3266600" cy="217773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176242"/>
            <a:ext cx="3312368" cy="220824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25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совместной деятельности: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680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родителей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–сформировались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доверительные, партнерские отношения с детьми и педагогами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активизировалась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родителей в жизни ребенка в дошкольном учреждении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родители стали больше участвовать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различных акциях, открывающих детям любящих, творческих,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0862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AutoShape 2"/>
          <p:cNvSpPr>
            <a:spLocks noChangeArrowheads="1"/>
          </p:cNvSpPr>
          <p:nvPr/>
        </p:nvSpPr>
        <p:spPr bwMode="auto">
          <a:xfrm>
            <a:off x="504274" y="379770"/>
            <a:ext cx="1440160" cy="64698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CFF5C"/>
              </a:gs>
              <a:gs pos="50000">
                <a:srgbClr val="00FF00"/>
              </a:gs>
              <a:gs pos="100000">
                <a:srgbClr val="5CFF5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9900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Мама</a:t>
            </a:r>
          </a:p>
        </p:txBody>
      </p:sp>
      <p:sp>
        <p:nvSpPr>
          <p:cNvPr id="661508" name="AutoShape 4"/>
          <p:cNvSpPr>
            <a:spLocks noChangeArrowheads="1"/>
          </p:cNvSpPr>
          <p:nvPr/>
        </p:nvSpPr>
        <p:spPr bwMode="auto">
          <a:xfrm>
            <a:off x="7384576" y="397670"/>
            <a:ext cx="1291880" cy="646986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9900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FF00"/>
              </a:buClr>
              <a:buFont typeface="Calibri" panose="020F0502020204030204" pitchFamily="34" charset="0"/>
              <a:buNone/>
            </a:pPr>
            <a:r>
              <a:rPr lang="ru-RU" altLang="ru-RU" b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Папа</a:t>
            </a:r>
          </a:p>
        </p:txBody>
      </p:sp>
      <p:sp>
        <p:nvSpPr>
          <p:cNvPr id="661509" name="AutoShape 5"/>
          <p:cNvSpPr>
            <a:spLocks noChangeArrowheads="1"/>
          </p:cNvSpPr>
          <p:nvPr/>
        </p:nvSpPr>
        <p:spPr bwMode="auto">
          <a:xfrm>
            <a:off x="2171418" y="177137"/>
            <a:ext cx="4813061" cy="71508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BFF6B"/>
              </a:gs>
              <a:gs pos="50000">
                <a:srgbClr val="DDFF99"/>
              </a:gs>
              <a:gs pos="100000">
                <a:srgbClr val="6BFF6B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>
            <a:outerShdw dist="107763" dir="2700000" algn="ctr" rotWithShape="0">
              <a:srgbClr val="FF9900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Наша сегодняшняя семья</a:t>
            </a: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>
            <a:off x="487374" y="1337184"/>
            <a:ext cx="4500563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Calibri" panose="020F0502020204030204" pitchFamily="34" charset="0"/>
              <a:buNone/>
            </a:pPr>
            <a:r>
              <a:rPr lang="ru-RU" altLang="ru-RU" sz="2800" b="1" i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Позитивное отношение к миру</a:t>
            </a:r>
          </a:p>
        </p:txBody>
      </p:sp>
      <p:sp>
        <p:nvSpPr>
          <p:cNvPr id="661513" name="Rectangle 9"/>
          <p:cNvSpPr>
            <a:spLocks noChangeArrowheads="1"/>
          </p:cNvSpPr>
          <p:nvPr/>
        </p:nvSpPr>
        <p:spPr bwMode="auto">
          <a:xfrm>
            <a:off x="629686" y="2336129"/>
            <a:ext cx="3349625" cy="528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Calibri" panose="020F0502020204030204" pitchFamily="34" charset="0"/>
              <a:buNone/>
            </a:pP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Здоровый образ жизни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61514" name="Rectangle 10"/>
          <p:cNvSpPr>
            <a:spLocks noChangeArrowheads="1"/>
          </p:cNvSpPr>
          <p:nvPr/>
        </p:nvSpPr>
        <p:spPr bwMode="auto">
          <a:xfrm>
            <a:off x="1369219" y="3414833"/>
            <a:ext cx="5148263" cy="490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«Цензура» и дозировка  информации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61531" name="Rectangle 27"/>
          <p:cNvSpPr>
            <a:spLocks noChangeArrowheads="1"/>
          </p:cNvSpPr>
          <p:nvPr/>
        </p:nvSpPr>
        <p:spPr bwMode="auto">
          <a:xfrm>
            <a:off x="2411760" y="4300749"/>
            <a:ext cx="5364162" cy="490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Системность и единство требований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508104" y="1363968"/>
            <a:ext cx="2952750" cy="528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Calibri" panose="020F0502020204030204" pitchFamily="34" charset="0"/>
              <a:buNone/>
            </a:pP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Личный пример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40149" y="2507272"/>
            <a:ext cx="3998913" cy="490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Совместная деятельность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991900" y="5423979"/>
            <a:ext cx="5939934" cy="490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800" b="1" i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Толерантность и коммуникативность</a:t>
            </a:r>
          </a:p>
        </p:txBody>
      </p:sp>
      <p:sp>
        <p:nvSpPr>
          <p:cNvPr id="272412" name="Rectangle 28"/>
          <p:cNvSpPr>
            <a:spLocks noChangeArrowheads="1"/>
          </p:cNvSpPr>
          <p:nvPr/>
        </p:nvSpPr>
        <p:spPr bwMode="auto">
          <a:xfrm>
            <a:off x="0" y="506413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/>
          </a:p>
        </p:txBody>
      </p:sp>
      <p:sp>
        <p:nvSpPr>
          <p:cNvPr id="27241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1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6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6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 autoUpdateAnimBg="0"/>
      <p:bldP spid="661508" grpId="0" animBg="1" autoUpdateAnimBg="0"/>
      <p:bldP spid="661512" grpId="0" animBg="1" autoUpdateAnimBg="0"/>
      <p:bldP spid="661513" grpId="0" animBg="1" autoUpdateAnimBg="0"/>
      <p:bldP spid="661514" grpId="0" animBg="1" autoUpdateAnimBg="0"/>
      <p:bldP spid="661531" grpId="0" animBg="1" autoUpdateAnimBg="0"/>
      <p:bldP spid="4" grpId="0" animBg="1" autoUpdateAnimBg="0"/>
      <p:bldP spid="5" grpId="0" animBg="1" autoUpdateAnimBg="0"/>
      <p:bldP spid="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572000" y="6477000"/>
            <a:ext cx="457200" cy="304800"/>
          </a:xfrm>
          <a:prstGeom prst="actionButtonBackPrevious">
            <a:avLst/>
          </a:prstGeom>
          <a:gradFill rotWithShape="0">
            <a:gsLst>
              <a:gs pos="0">
                <a:srgbClr val="FF99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>
              <a:latin typeface="Monotype Corsiva" panose="03010101010201010101" pitchFamily="66" charset="0"/>
            </a:endParaRPr>
          </a:p>
        </p:txBody>
      </p:sp>
      <p:sp>
        <p:nvSpPr>
          <p:cNvPr id="651267" name="AutoShape 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105400" y="64008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rgbClr val="FF99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 Narrow" panose="020B0606020202030204" pitchFamily="34" charset="0"/>
              </a:rPr>
              <a:t>Выход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685800" y="2087563"/>
            <a:ext cx="7924800" cy="18748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94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</a:rPr>
              <a:t>Успехов нам всем!</a:t>
            </a:r>
          </a:p>
        </p:txBody>
      </p:sp>
      <p:pic>
        <p:nvPicPr>
          <p:cNvPr id="45061" name="Picture 7" descr="de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84650"/>
            <a:ext cx="40687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73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6" grpId="0" animBg="1"/>
      <p:bldP spid="65126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560840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направлением деятельности воспитателя в детском саду на современном этапе, в соответствии с требованиями ФГОС ДО,  является тесное 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 воспитанников.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семьей должна учитывать современные подходы к проблеме педагогической компетентности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ее повышение. 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6086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187624" y="350700"/>
            <a:ext cx="7235825" cy="19446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50000">
                <a:srgbClr val="FFFFE1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Семья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– это малая социальная группа , члены которой связаны общностью быта, взаимной моральной ответственностью, взаимопомощью.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26534" y="1961031"/>
            <a:ext cx="8496300" cy="19081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CC33"/>
              </a:gs>
              <a:gs pos="50000">
                <a:srgbClr val="DFF7DF"/>
              </a:gs>
              <a:gs pos="100000">
                <a:srgbClr val="33CC33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Базовые условия для полноценного человеческого развития может создать только </a:t>
            </a:r>
            <a:r>
              <a:rPr lang="ru-RU" alt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семья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988762" y="3441797"/>
            <a:ext cx="8174038" cy="18367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50000">
                <a:srgbClr val="FFFFE1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Семья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– это своеобразная "экспериментальная лаборатория" человеческих отношений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3871" y="5015615"/>
            <a:ext cx="8208963" cy="172878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Семья</a:t>
            </a:r>
            <a:r>
              <a:rPr lang="ru-RU" alt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- посредник между индивидом и обществом.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26139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7992888" cy="5505792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 </a:t>
            </a: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семьями:</a:t>
            </a:r>
            <a:endParaRPr lang="ru-RU" sz="4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контакта с </a:t>
            </a:r>
            <a:r>
              <a:rPr lang="ru-RU" sz="3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для близкого знакомства с </a:t>
            </a:r>
            <a:r>
              <a:rPr lang="ru-RU" sz="3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особенностями </a:t>
            </a:r>
            <a:r>
              <a:rPr lang="ru-RU" sz="3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семейного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воспитания и активизация их в жизни детского сада.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новых форм работы с семьёй, как фактора позитивного развития ребёнка.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Помочь </a:t>
            </a:r>
            <a:r>
              <a:rPr lang="ru-RU" sz="3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устранить недопонимание эмоциональных потребностей сферы ребёнка через совместную игровую творческую познавательную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детского сада с </a:t>
            </a:r>
            <a:r>
              <a:rPr lang="ru-RU" sz="3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3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воспитанников в решении задач образовательной программы по организации игровой, творческой, конструктивной и трудовой деятельности детей.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755576" y="188640"/>
            <a:ext cx="5904656" cy="1260475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b="1" dirty="0" smtClean="0">
                <a:solidFill>
                  <a:schemeClr val="tx2"/>
                </a:solidFill>
              </a:rPr>
              <a:t>Современная </a:t>
            </a:r>
          </a:p>
          <a:p>
            <a:pPr algn="ctr" eaLnBrk="1" hangingPunct="1">
              <a:defRPr/>
            </a:pPr>
            <a:r>
              <a:rPr lang="ru-RU" altLang="ru-RU" sz="4400" b="1" dirty="0" smtClean="0">
                <a:solidFill>
                  <a:schemeClr val="tx2"/>
                </a:solidFill>
              </a:rPr>
              <a:t>российская семья</a:t>
            </a:r>
          </a:p>
        </p:txBody>
      </p:sp>
      <p:sp>
        <p:nvSpPr>
          <p:cNvPr id="5" name="_s1028"/>
          <p:cNvSpPr>
            <a:spLocks noChangeArrowheads="1" noTextEdit="1"/>
          </p:cNvSpPr>
          <p:nvPr/>
        </p:nvSpPr>
        <p:spPr bwMode="auto">
          <a:xfrm>
            <a:off x="251520" y="1628800"/>
            <a:ext cx="5003602" cy="37434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УВЕЛИЧЕНИЕ: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семьи, прошедшие через развод 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неполные семьи 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доля повторных браков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число родителей-одиночек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число внебрачных детей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количество одиноких людей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доля бездетных семей</a:t>
            </a:r>
            <a:endParaRPr lang="ru-RU" altLang="ru-RU" sz="2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_s1032"/>
          <p:cNvSpPr>
            <a:spLocks noChangeArrowheads="1" noTextEdit="1"/>
          </p:cNvSpPr>
          <p:nvPr/>
        </p:nvSpPr>
        <p:spPr bwMode="auto">
          <a:xfrm>
            <a:off x="3491880" y="4797152"/>
            <a:ext cx="5472608" cy="187220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СОКРАЩЕНИЕ:</a:t>
            </a:r>
          </a:p>
          <a:p>
            <a:pPr lvl="1" algn="ctr">
              <a:spcBef>
                <a:spcPct val="0"/>
              </a:spcBef>
              <a:buFontTx/>
              <a:buChar char="•"/>
            </a:pPr>
            <a:r>
              <a:rPr lang="ru-RU" altLang="ru-RU" sz="2200" b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количество детей в семье</a:t>
            </a:r>
          </a:p>
          <a:p>
            <a:pPr lvl="1" algn="ctr">
              <a:spcBef>
                <a:spcPct val="0"/>
              </a:spcBef>
              <a:buFontTx/>
              <a:buChar char="•"/>
            </a:pPr>
            <a:r>
              <a:rPr lang="ru-RU" altLang="ru-RU" sz="2200" b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число многопоколенных семей</a:t>
            </a:r>
            <a:endParaRPr lang="ru-RU" alt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3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99592" y="0"/>
            <a:ext cx="6228283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семей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61480" y="1052736"/>
            <a:ext cx="6516216" cy="2304479"/>
          </a:xfrm>
          <a:prstGeom prst="ellipse">
            <a:avLst/>
          </a:prstGeom>
          <a:gradFill rotWithShape="1">
            <a:gsLst>
              <a:gs pos="0">
                <a:srgbClr val="E7FFE7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Благополучные семьи</a:t>
            </a: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общие интересы и потребности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отношения строятся на уважении друг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другу</a:t>
            </a:r>
            <a:endParaRPr lang="ru-RU" alt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 подход к семейному воспитанию 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07505" y="3573338"/>
            <a:ext cx="4212084" cy="273598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Формально-благополучные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внешнее благополучие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355976" y="3573337"/>
            <a:ext cx="4680074" cy="284333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семьи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семейных традиций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родительская обязанность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9873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43609" y="188913"/>
            <a:ext cx="6804992" cy="1223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2800" kern="1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Сотрудничество   </a:t>
            </a:r>
            <a:endParaRPr lang="ru-RU" sz="2800" kern="1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80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семьи   </a:t>
            </a:r>
            <a:r>
              <a:rPr lang="ru-RU" sz="2800" kern="1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и   ДОУ   заключается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7775" y="1245336"/>
            <a:ext cx="3095625" cy="2555875"/>
            <a:chOff x="113" y="913"/>
            <a:chExt cx="1814" cy="1474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13" y="1185"/>
              <a:ext cx="1656" cy="1202"/>
            </a:xfrm>
            <a:prstGeom prst="roundRect">
              <a:avLst>
                <a:gd name="adj" fmla="val 3113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4000" rIns="54000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установлении доверительных отношений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между родителями и педагогами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1519" y="913"/>
              <a:ext cx="408" cy="408"/>
            </a:xfrm>
            <a:prstGeom prst="line">
              <a:avLst/>
            </a:prstGeom>
            <a:ln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ru-RU" sz="2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7326" y="1096904"/>
            <a:ext cx="3671888" cy="5408613"/>
            <a:chOff x="362" y="958"/>
            <a:chExt cx="1973" cy="3039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62" y="2682"/>
              <a:ext cx="1951" cy="1315"/>
            </a:xfrm>
            <a:prstGeom prst="roundRect">
              <a:avLst>
                <a:gd name="adj" fmla="val 3113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4000" rIns="54000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открытии перед родителями неизвестных сторон и знаний о собственном ребенке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814" y="958"/>
              <a:ext cx="521" cy="1814"/>
            </a:xfrm>
            <a:prstGeom prst="line">
              <a:avLst/>
            </a:prstGeom>
            <a:ln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ru-RU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5903913" y="1412875"/>
            <a:ext cx="3132137" cy="2665413"/>
            <a:chOff x="3765" y="935"/>
            <a:chExt cx="1837" cy="1429"/>
          </a:xfrm>
        </p:grpSpPr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765" y="1162"/>
              <a:ext cx="1837" cy="1202"/>
            </a:xfrm>
            <a:prstGeom prst="roundRect">
              <a:avLst>
                <a:gd name="adj" fmla="val 3113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4000" rIns="54000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совместном решении проблем общения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ребенком в семье и социуме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787" y="935"/>
              <a:ext cx="204" cy="340"/>
            </a:xfrm>
            <a:prstGeom prst="line">
              <a:avLst/>
            </a:prstGeom>
            <a:ln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ru-RU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445387" y="1559801"/>
            <a:ext cx="3636963" cy="4744800"/>
            <a:chOff x="3240" y="933"/>
            <a:chExt cx="2019" cy="3161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240" y="2802"/>
              <a:ext cx="2019" cy="1292"/>
            </a:xfrm>
            <a:prstGeom prst="roundRect">
              <a:avLst>
                <a:gd name="adj" fmla="val 3113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4000" rIns="54000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ru-RU" alt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обеспечении успешности </a:t>
              </a:r>
              <a:r>
                <a:rPr lang="ru-RU" altLang="ru-RU" sz="28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ребенка</a:t>
              </a:r>
              <a:r>
                <a:rPr lang="ru-RU" alt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ru-RU" alt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к дальнейшему обучению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441" y="933"/>
              <a:ext cx="430" cy="1869"/>
            </a:xfrm>
            <a:prstGeom prst="line">
              <a:avLst/>
            </a:prstGeom>
            <a:ln>
              <a:headEnd type="none" w="sm" len="sm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835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2172" y="260349"/>
            <a:ext cx="3923928" cy="2232546"/>
          </a:xfrm>
          <a:prstGeom prst="ribbon2">
            <a:avLst>
              <a:gd name="adj1" fmla="val 12500"/>
              <a:gd name="adj2" fmla="val 7081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dirty="0" smtClean="0"/>
              <a:t>Консультация</a:t>
            </a:r>
            <a:endParaRPr lang="ru-RU" altLang="ru-RU" sz="2000" dirty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dirty="0" smtClean="0"/>
              <a:t>Беседа </a:t>
            </a:r>
            <a:r>
              <a:rPr lang="ru-RU" altLang="ru-RU" sz="2000" dirty="0"/>
              <a:t>с родителями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dirty="0"/>
              <a:t>День открытых дверей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dirty="0"/>
              <a:t>Родительское </a:t>
            </a:r>
            <a:r>
              <a:rPr lang="ru-RU" altLang="ru-RU" sz="2000" dirty="0" smtClean="0"/>
              <a:t>собрание</a:t>
            </a:r>
            <a:endParaRPr lang="ru-RU" altLang="ru-RU" sz="2000" dirty="0"/>
          </a:p>
          <a:p>
            <a:pPr algn="ctr" eaLnBrk="1" hangingPunct="1">
              <a:lnSpc>
                <a:spcPct val="90000"/>
              </a:lnSpc>
            </a:pPr>
            <a:endParaRPr lang="ru-RU" altLang="ru-RU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2568" y="2673797"/>
            <a:ext cx="3167063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ФОРМЫ РАБОТЫ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РОДИТЕЛЯМИ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004048" y="440878"/>
            <a:ext cx="3600400" cy="1871489"/>
          </a:xfrm>
          <a:prstGeom prst="ribbon2">
            <a:avLst>
              <a:gd name="adj1" fmla="val 12500"/>
              <a:gd name="adj2" fmla="val 7081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800" dirty="0" smtClean="0"/>
              <a:t>Родительские </a:t>
            </a:r>
            <a:r>
              <a:rPr lang="ru-RU" altLang="ru-RU" sz="1800" dirty="0"/>
              <a:t>вечера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 smtClean="0"/>
              <a:t>Родительский </a:t>
            </a:r>
            <a:r>
              <a:rPr lang="ru-RU" altLang="ru-RU" sz="1800" dirty="0"/>
              <a:t>тренинг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/>
              <a:t>Дискуссия</a:t>
            </a:r>
            <a:endParaRPr lang="ru-RU" altLang="ru-RU" sz="1600" b="1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32172" y="4581128"/>
            <a:ext cx="3347802" cy="1799605"/>
          </a:xfrm>
          <a:prstGeom prst="ribbon2">
            <a:avLst>
              <a:gd name="adj1" fmla="val 12500"/>
              <a:gd name="adj2" fmla="val 7081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ru-RU" altLang="ru-RU" sz="1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 smtClean="0"/>
              <a:t>Почта </a:t>
            </a:r>
            <a:r>
              <a:rPr lang="ru-RU" altLang="ru-RU" sz="1800" dirty="0"/>
              <a:t>доверия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 smtClean="0"/>
              <a:t>Папки-передвижки</a:t>
            </a:r>
            <a:endParaRPr lang="ru-RU" altLang="ru-RU" sz="1800" dirty="0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572000" y="4266742"/>
            <a:ext cx="3528392" cy="2428376"/>
          </a:xfrm>
          <a:prstGeom prst="ribbon2">
            <a:avLst>
              <a:gd name="adj1" fmla="val 12500"/>
              <a:gd name="adj2" fmla="val 7025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ru-RU" altLang="ru-RU" sz="1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/>
              <a:t>«День семьи»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/>
              <a:t>«День здоровья</a:t>
            </a:r>
            <a:r>
              <a:rPr lang="ru-RU" altLang="ru-RU" sz="1800" dirty="0" smtClean="0"/>
              <a:t>»</a:t>
            </a:r>
            <a:endParaRPr lang="ru-RU" altLang="ru-RU" sz="1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 smtClean="0"/>
              <a:t>Конкурсы</a:t>
            </a:r>
            <a:endParaRPr lang="ru-RU" altLang="ru-RU" sz="1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/>
              <a:t> Выставки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832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творческих конкурсах и выставках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69941"/>
            <a:ext cx="2573026" cy="16598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538" y="2470536"/>
            <a:ext cx="3089275" cy="173530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56789" y="4234331"/>
            <a:ext cx="3600400" cy="24002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4088" y="1589434"/>
            <a:ext cx="3600400" cy="24002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8970" y="4006301"/>
            <a:ext cx="3600399" cy="24002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7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316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    Современные формы взаимодействия  МДОУ «Детский сад комбинированного вида   № 8 п.Дубовое»  с семьями воспитанников в условиях реализации  ФГОС ДО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Участие в творческих конкурсах и выставках</vt:lpstr>
      <vt:lpstr>Cовместный выпуск газет</vt:lpstr>
      <vt:lpstr>Результаты совместной деятельности: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взаимодействия ДОУ с семьями воспитанников в условиях реализации ФГОС ДО</dc:title>
  <dc:creator>Эльвира</dc:creator>
  <cp:lastModifiedBy>дс8</cp:lastModifiedBy>
  <cp:revision>37</cp:revision>
  <dcterms:created xsi:type="dcterms:W3CDTF">2017-03-04T08:20:00Z</dcterms:created>
  <dcterms:modified xsi:type="dcterms:W3CDTF">2018-01-11T13:29:43Z</dcterms:modified>
</cp:coreProperties>
</file>